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consolata"/>
      <p:regular r:id="rId14"/>
      <p:bold r:id="rId15"/>
    </p:embeddedFont>
    <p:embeddedFont>
      <p:font typeface="Montserrat Black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hlEp6NlmiubHOHEOjXRlQyjKJ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consolata-bold.fntdata"/><Relationship Id="rId14" Type="http://schemas.openxmlformats.org/officeDocument/2006/relationships/font" Target="fonts/Inconsolata-regular.fntdata"/><Relationship Id="rId17" Type="http://schemas.openxmlformats.org/officeDocument/2006/relationships/font" Target="fonts/MontserratBlack-boldItalic.fntdata"/><Relationship Id="rId16" Type="http://schemas.openxmlformats.org/officeDocument/2006/relationships/font" Target="fonts/Montserrat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80201" y="754975"/>
            <a:ext cx="83502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6150"/>
              <a:buFont typeface="Montserrat Black"/>
              <a:buNone/>
            </a:pPr>
            <a:r>
              <a:rPr b="1" i="0" lang="en-US" sz="55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Evasión fiscal y elusión fiscal: Explorando el dilema</a:t>
            </a:r>
            <a:endParaRPr b="0" i="0" sz="550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6280190" y="5008007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evasión y la elusión fiscal son problemas complejos que afectan a la economía y la sociedad en múltiples niveles. Mientras que la evasión fiscal implica el incumplimiento deliberado de las obligaciones tributarias, la elusión utiliza lagunas legales para minimizar los impuestos de manera cuestionable.</a:t>
            </a:r>
            <a:endParaRPr b="0" i="0" sz="1750" u="none" cap="none" strike="noStrike"/>
          </a:p>
        </p:txBody>
      </p:sp>
      <p:sp>
        <p:nvSpPr>
          <p:cNvPr id="55" name="Google Shape;55;p1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8ECE4"/>
          </a:solidFill>
          <a:ln cap="flat" cmpd="sng" w="9525">
            <a:solidFill>
              <a:srgbClr val="F8E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793790" y="2358509"/>
            <a:ext cx="980586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Definiciones y diferencias clave</a:t>
            </a:r>
            <a:endParaRPr b="0" i="0" sz="44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Evasión Fiscal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Incumplimiento intencional de las obligaciones tributarias, generalmente a través de prácticas ilegales como la ocultación de ingresos o la declaración falsa de información.</a:t>
            </a:r>
            <a:endParaRPr b="0" i="0" sz="17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Elusión Fiscal</a:t>
            </a:r>
            <a:endParaRPr b="0" i="0" sz="220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Utilización de lagunas legales y estrategias de planificación fiscal para reducir el pago de impuestos, sin llegar a ser ilegal, pero sí éticamente cuestionable.</a:t>
            </a:r>
            <a:endParaRPr b="0" i="0" sz="17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782955" y="615315"/>
            <a:ext cx="7578090" cy="139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00"/>
              <a:buFont typeface="Montserrat Black"/>
              <a:buNone/>
            </a:pPr>
            <a:r>
              <a:rPr b="1" i="0" lang="en-US" sz="4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Consecuencias económicas y sociales</a:t>
            </a:r>
            <a:endParaRPr b="0" i="0" sz="44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782955" y="2600682"/>
            <a:ext cx="503277" cy="503277"/>
          </a:xfrm>
          <a:prstGeom prst="roundRect">
            <a:avLst>
              <a:gd fmla="val 181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964406" y="2684502"/>
            <a:ext cx="14025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00"/>
              <a:buFont typeface="Montserrat Black"/>
              <a:buNone/>
            </a:pPr>
            <a:r>
              <a:rPr b="1" i="0" lang="en-US" sz="2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60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1509951" y="2600682"/>
            <a:ext cx="2950250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Reducción de Ingresos Públicos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509951" y="3434001"/>
            <a:ext cx="2950250" cy="2147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evasión y elusión fiscal disminuyen los recursos disponibles para financiar servicios públicos y programas sociales.</a:t>
            </a:r>
            <a:endParaRPr b="0" i="0" sz="17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4683919" y="2600682"/>
            <a:ext cx="503277" cy="503277"/>
          </a:xfrm>
          <a:prstGeom prst="roundRect">
            <a:avLst>
              <a:gd fmla="val 181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4833580" y="2684502"/>
            <a:ext cx="203954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00"/>
              <a:buFont typeface="Montserrat Black"/>
              <a:buNone/>
            </a:pPr>
            <a:r>
              <a:rPr b="1" i="0" lang="en-US" sz="2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6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5410914" y="2600682"/>
            <a:ext cx="2950250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Distorsión de la Competencia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5410914" y="3434001"/>
            <a:ext cx="2950250" cy="1431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Las empresas que evaden o eluden impuestos pueden obtener ventajas injustas sobre sus competidores.</a:t>
            </a:r>
            <a:endParaRPr b="0" i="0" sz="17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82955" y="6056709"/>
            <a:ext cx="503277" cy="503277"/>
          </a:xfrm>
          <a:prstGeom prst="roundRect">
            <a:avLst>
              <a:gd fmla="val 181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931545" y="6140529"/>
            <a:ext cx="205978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00"/>
              <a:buFont typeface="Montserrat Black"/>
              <a:buNone/>
            </a:pPr>
            <a:r>
              <a:rPr b="1" i="0" lang="en-US" sz="2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6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509951" y="6056709"/>
            <a:ext cx="4206835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Aumento de la Desigualdad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1509951" y="6540460"/>
            <a:ext cx="6851094" cy="1073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reducción de ingresos fiscales afecta de manera desproporcionada a los sectores más vulnerables de la población.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93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350"/>
              <a:buFont typeface="Montserrat Black"/>
              <a:buNone/>
            </a:pPr>
            <a:r>
              <a:rPr b="1" i="0" lang="en-US" sz="43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Estrategias comunes de evasión y elusión</a:t>
            </a:r>
            <a:endParaRPr b="0" i="0" sz="43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777240" y="2331601"/>
            <a:ext cx="3683794" cy="2360771"/>
          </a:xfrm>
          <a:prstGeom prst="roundRect">
            <a:avLst>
              <a:gd fmla="val 38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006912" y="2561273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50"/>
              <a:buFont typeface="Montserrat Black"/>
              <a:buNone/>
            </a:pPr>
            <a:r>
              <a:rPr b="1" i="0" lang="en-US" sz="2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Ocultar Ingresos</a:t>
            </a:r>
            <a:endParaRPr b="0" i="0" sz="21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1006912" y="3041571"/>
            <a:ext cx="3224451" cy="1421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No declarar parte de los ingresos obtenidos o infravalorar los montos declarados.</a:t>
            </a:r>
            <a:endParaRPr b="0" i="0" sz="17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4683085" y="2331601"/>
            <a:ext cx="3683794" cy="2360771"/>
          </a:xfrm>
          <a:prstGeom prst="roundRect">
            <a:avLst>
              <a:gd fmla="val 38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4912757" y="2561273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50"/>
              <a:buFont typeface="Montserrat Black"/>
              <a:buNone/>
            </a:pPr>
            <a:r>
              <a:rPr b="1" i="0" lang="en-US" sz="2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Transferencia de Activos</a:t>
            </a:r>
            <a:endParaRPr b="0" i="0" sz="21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4912757" y="3388638"/>
            <a:ext cx="3224451" cy="1065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Mover bienes y capitales a jurisdicciones con regímenes fiscales más favorables.</a:t>
            </a:r>
            <a:endParaRPr b="0" i="0" sz="17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77240" y="4914424"/>
            <a:ext cx="3683794" cy="2707838"/>
          </a:xfrm>
          <a:prstGeom prst="roundRect">
            <a:avLst>
              <a:gd fmla="val 33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006912" y="5144095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50"/>
              <a:buFont typeface="Montserrat Black"/>
              <a:buNone/>
            </a:pPr>
            <a:r>
              <a:rPr b="1" i="0" lang="en-US" sz="2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Abuso de Incentivos Fiscales</a:t>
            </a:r>
            <a:endParaRPr b="0" i="0" sz="21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1006912" y="5971461"/>
            <a:ext cx="3224451" cy="1421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Aprovechar indebidamente beneficios tributarios diseñados para fines específicos.</a:t>
            </a:r>
            <a:endParaRPr b="0" i="0" sz="17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4683085" y="4914424"/>
            <a:ext cx="3683794" cy="2707838"/>
          </a:xfrm>
          <a:prstGeom prst="roundRect">
            <a:avLst>
              <a:gd fmla="val 33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4912757" y="5144095"/>
            <a:ext cx="3224451" cy="1041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50"/>
              <a:buFont typeface="Montserrat Black"/>
              <a:buNone/>
            </a:pPr>
            <a:r>
              <a:rPr b="1" i="0" lang="en-US" sz="2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Manipulación de Precios de Transferencia</a:t>
            </a:r>
            <a:endParaRPr b="0" i="0" sz="21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4912757" y="6318528"/>
            <a:ext cx="3224451" cy="1065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Fijar precios entre empresas relacionadas para reducir la carga impositiva.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6161961" y="531495"/>
            <a:ext cx="7792879" cy="120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750"/>
              <a:buFont typeface="Montserrat Black"/>
              <a:buNone/>
            </a:pPr>
            <a:r>
              <a:rPr b="1" i="0" lang="en-US" sz="37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 rol de las empresas y los individuos</a:t>
            </a:r>
            <a:endParaRPr b="0" i="0" sz="3750" u="none" cap="none" strike="noStrike"/>
          </a:p>
        </p:txBody>
      </p:sp>
      <p:pic>
        <p:nvPicPr>
          <p:cNvPr descr="preencoded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961" y="2027277"/>
            <a:ext cx="482441" cy="48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6161961" y="2702719"/>
            <a:ext cx="3772495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Responsabilidad Corporativa</a:t>
            </a:r>
            <a:endParaRPr b="0" i="0" sz="18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6161961" y="3119914"/>
            <a:ext cx="7792879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Las empresas deben adoptar prácticas éticas y transparentes en materia fiscal.</a:t>
            </a:r>
            <a:endParaRPr b="0" i="0" sz="1500" u="none" cap="none" strike="noStrike"/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961" y="4007644"/>
            <a:ext cx="482441" cy="48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6161961" y="4683085"/>
            <a:ext cx="2412683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Ciudadanía Fiscal</a:t>
            </a:r>
            <a:endParaRPr b="0" i="0" sz="18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6161961" y="5100280"/>
            <a:ext cx="7792879" cy="617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Los contribuyentes individuales también tienen el deber de cumplir con sus obligaciones tributarias.</a:t>
            </a:r>
            <a:endParaRPr b="0" i="0" sz="1500" u="none" cap="none" strike="noStrike"/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1961" y="6296739"/>
            <a:ext cx="482441" cy="48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6161961" y="6972181"/>
            <a:ext cx="3456265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Regulación y Fiscalización</a:t>
            </a:r>
            <a:endParaRPr b="0" i="0" sz="18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6161961" y="7389376"/>
            <a:ext cx="7792879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Las autoridades deben reforzar el marco legal y las acciones de control.</a:t>
            </a:r>
            <a:endParaRPr b="0" i="0" sz="15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6224587" y="589598"/>
            <a:ext cx="7667625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150"/>
              <a:buFont typeface="Montserrat Black"/>
              <a:buNone/>
            </a:pPr>
            <a:r>
              <a:rPr b="1" i="0" lang="en-US" sz="4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Perspectiva legal y normativa</a:t>
            </a:r>
            <a:endParaRPr b="0" i="0" sz="41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6529507" y="2224207"/>
            <a:ext cx="22860" cy="5415677"/>
          </a:xfrm>
          <a:prstGeom prst="roundRect">
            <a:avLst>
              <a:gd fmla="val 40000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6755309" y="2687122"/>
            <a:ext cx="738188" cy="2286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6303705" y="2461379"/>
            <a:ext cx="474464" cy="474464"/>
          </a:xfrm>
          <a:prstGeom prst="roundRect">
            <a:avLst>
              <a:gd fmla="val 192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6474797" y="2540437"/>
            <a:ext cx="13227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50"/>
              <a:buFont typeface="Montserrat Black"/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4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700963" y="2435066"/>
            <a:ext cx="2636401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 Black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Marco Legal</a:t>
            </a:r>
            <a:endParaRPr b="0" i="0" sz="20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7700963" y="2890957"/>
            <a:ext cx="6191250" cy="1011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Leyes y reglamentos que definen los límites entre la planificación fiscal legítima y las prácticas ilegales o abusivas.</a:t>
            </a:r>
            <a:endParaRPr b="0" i="0" sz="165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6755309" y="4787503"/>
            <a:ext cx="738188" cy="2286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6303705" y="4561761"/>
            <a:ext cx="474464" cy="474464"/>
          </a:xfrm>
          <a:prstGeom prst="roundRect">
            <a:avLst>
              <a:gd fmla="val 192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6444794" y="4640818"/>
            <a:ext cx="192286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50"/>
              <a:buFont typeface="Montserrat Black"/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45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700963" y="4535448"/>
            <a:ext cx="3788212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 Black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Cooperación Internacional</a:t>
            </a:r>
            <a:endParaRPr b="0" i="0" sz="20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700963" y="4991338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Acuerdos y tratados para compartir información y coordinar acciones contra la evasión fiscal transfronteriza.</a:t>
            </a:r>
            <a:endParaRPr b="0" i="0" sz="16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755309" y="6550581"/>
            <a:ext cx="738188" cy="2286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6303705" y="6324838"/>
            <a:ext cx="474464" cy="474464"/>
          </a:xfrm>
          <a:prstGeom prst="roundRect">
            <a:avLst>
              <a:gd fmla="val 192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443841" y="6403896"/>
            <a:ext cx="194191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50"/>
              <a:buFont typeface="Montserrat Black"/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4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7700963" y="6298525"/>
            <a:ext cx="3545800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 Black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Sanciones y Penalidades</a:t>
            </a:r>
            <a:endParaRPr b="0" i="0" sz="20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700963" y="6754416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Multas, cargos e incluso penas de prisión para quienes cometan delitos fiscales.</a:t>
            </a:r>
            <a:endParaRPr b="0" i="0" sz="16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200"/>
              <a:buFont typeface="Montserrat Black"/>
              <a:buNone/>
            </a:pPr>
            <a:r>
              <a:rPr b="1" i="0" lang="en-US" sz="4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Desafíos para las autoridades fiscales</a:t>
            </a:r>
            <a:endParaRPr b="0" i="0" sz="4200" u="none" cap="none" strike="noStrike"/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0423" y="2364343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7640836" y="2579727"/>
            <a:ext cx="3448764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 Black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Complejidad Normativa</a:t>
            </a:r>
            <a:endParaRPr b="0" i="0" sz="21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constante evolución de las leyes y regulaciones fiscales dificulta su aplicación.</a:t>
            </a:r>
            <a:endParaRPr b="0" i="0" sz="1650" u="none" cap="none" strike="noStrike"/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423" y="4087892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640836" y="4303276"/>
            <a:ext cx="2864644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 Black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Recursos Limitados</a:t>
            </a:r>
            <a:endParaRPr b="0" i="0" sz="21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Las autoridades suelen carecer de personal y herramientas suficientes para una fiscalización efectiva.</a:t>
            </a:r>
            <a:endParaRPr b="0" i="0" sz="1650" u="none" cap="none" strike="noStrike"/>
          </a:p>
        </p:txBody>
      </p:sp>
      <p:pic>
        <p:nvPicPr>
          <p:cNvPr descr="preencoded.png"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0423" y="5811441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7640836" y="6026825"/>
            <a:ext cx="3279696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 Black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Innovación en Evasión</a:t>
            </a:r>
            <a:endParaRPr b="0" i="0" sz="21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Los contribuyentes desarrollan estrategias cada vez más sofisticadas para eludir el pago de impuestos.</a:t>
            </a:r>
            <a:endParaRPr b="0" i="0" sz="16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766167" y="601980"/>
            <a:ext cx="7611666" cy="1368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300"/>
              <a:buFont typeface="Montserrat Black"/>
              <a:buNone/>
            </a:pPr>
            <a:r>
              <a:rPr b="1" i="0" lang="en-US" sz="4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Medidas para combatir la evasión y elusión</a:t>
            </a:r>
            <a:endParaRPr b="0" i="0" sz="43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766167" y="2298621"/>
            <a:ext cx="7611666" cy="5330190"/>
          </a:xfrm>
          <a:prstGeom prst="roundRect">
            <a:avLst>
              <a:gd fmla="val 17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773787" y="2306241"/>
            <a:ext cx="7596426" cy="13287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992624" y="2445187"/>
            <a:ext cx="3356729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Fortalecer la Fiscalización</a:t>
            </a:r>
            <a:endParaRPr b="0" i="0" sz="17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4794647" y="2445187"/>
            <a:ext cx="3356729" cy="1050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Aumentar los recursos y capacidades de las autoridades tributarias.</a:t>
            </a:r>
            <a:endParaRPr b="0" i="0" sz="17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773787" y="3634978"/>
            <a:ext cx="7596426" cy="13287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992624" y="3773924"/>
            <a:ext cx="3356729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Simplificar el Sistema Fiscal</a:t>
            </a:r>
            <a:endParaRPr b="0" i="0" sz="170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4794647" y="3773924"/>
            <a:ext cx="3356729" cy="1050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Reducir la complejidad normativa y facilitar el cumplimiento.</a:t>
            </a:r>
            <a:endParaRPr b="0" i="0" sz="170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773787" y="4963716"/>
            <a:ext cx="7596426" cy="13287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992624" y="5102662"/>
            <a:ext cx="3356729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Promover la Transparencia</a:t>
            </a:r>
            <a:endParaRPr b="0" i="0" sz="170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4794647" y="5102662"/>
            <a:ext cx="3356729" cy="1050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Exigir mayor apertura y rendición de cuentas a empresas y contribuyentes.</a:t>
            </a:r>
            <a:endParaRPr b="0" i="0" sz="170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773787" y="6292453"/>
            <a:ext cx="7596426" cy="13287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992624" y="6431399"/>
            <a:ext cx="3356729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Incentivar el Cumplimiento</a:t>
            </a:r>
            <a:endParaRPr b="0" i="0" sz="170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4794647" y="6431399"/>
            <a:ext cx="3356729" cy="1050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Ofrecer beneficios y estímulos a quienes cumplan voluntariamente.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Conclusiones y llamado a la acción</a:t>
            </a:r>
            <a:endParaRPr b="0" i="0" sz="4450" u="none" cap="none" strike="noStrike"/>
          </a:p>
        </p:txBody>
      </p:sp>
      <p:sp>
        <p:nvSpPr>
          <p:cNvPr id="190" name="Google Shape;190;p9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6464141" y="3027521"/>
            <a:ext cx="14228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 Black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65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Responsabilidad Compartida</a:t>
            </a:r>
            <a:endParaRPr b="0" i="0" sz="22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Combatir la evasión y elusión fiscal requiere el compromiso de autoridades, empresas y ciudadanos.</a:t>
            </a:r>
            <a:endParaRPr b="0" i="0" sz="175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10323552" y="3027521"/>
            <a:ext cx="2069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 Black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65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10908983" y="2942511"/>
            <a:ext cx="2927747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Equilibrio entre Recaudación y Equidad</a:t>
            </a:r>
            <a:endParaRPr b="0" i="0" sz="220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10908983" y="4141589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Es crucial encontrar un balance entre la eficacia recaudatoria y la justicia tributaria.</a:t>
            </a:r>
            <a:endParaRPr b="0" i="0" sz="175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6430804" y="6168747"/>
            <a:ext cx="2089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 Black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650" u="none" cap="none" strike="noStrike"/>
          </a:p>
        </p:txBody>
      </p:sp>
      <p:sp>
        <p:nvSpPr>
          <p:cNvPr id="200" name="Google Shape;200;p9"/>
          <p:cNvSpPr/>
          <p:nvPr/>
        </p:nvSpPr>
        <p:spPr>
          <a:xfrm>
            <a:off x="7017306" y="6083737"/>
            <a:ext cx="308598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Llamado a la Acción</a:t>
            </a:r>
            <a:endParaRPr b="0" i="0" sz="2200" u="none" cap="none" strike="noStrike"/>
          </a:p>
        </p:txBody>
      </p:sp>
      <p:sp>
        <p:nvSpPr>
          <p:cNvPr id="201" name="Google Shape;201;p9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Todos debemos asumir un papel activo en promover una cultura de cumplimiento fiscal.</a:t>
            </a:r>
            <a:endParaRPr b="0" i="0" sz="175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2024-11-04T14:17:48Z</dcterms:created>
  <dc:creator>PptxGenJS</dc:creator>
</cp:coreProperties>
</file>